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8" r:id="rId9"/>
    <p:sldId id="263" r:id="rId10"/>
    <p:sldId id="264" r:id="rId11"/>
    <p:sldId id="265" r:id="rId12"/>
    <p:sldId id="266" r:id="rId13"/>
    <p:sldId id="267" r:id="rId14"/>
  </p:sldIdLst>
  <p:sldSz cx="9144000" cy="5143500" type="screen16x9"/>
  <p:notesSz cx="6858000" cy="9144000"/>
  <p:embeddedFontLst>
    <p:embeddedFont>
      <p:font typeface="Lato" panose="020F0502020204030203" pitchFamily="34" charset="0"/>
      <p:regular r:id="rId16"/>
      <p:bold r:id="rId17"/>
      <p:italic r:id="rId18"/>
      <p:boldItalic r:id="rId19"/>
    </p:embeddedFont>
    <p:embeddedFont>
      <p:font typeface="Montserrat" panose="000005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hul Kumawat" initials="RK" lastIdx="1" clrIdx="0">
    <p:extLst>
      <p:ext uri="{19B8F6BF-5375-455C-9EA6-DF929625EA0E}">
        <p15:presenceInfo xmlns:p15="http://schemas.microsoft.com/office/powerpoint/2012/main" userId="7e1d5c0eae2342d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10.png>
</file>

<file path=ppt/media/image11.png>
</file>

<file path=ppt/media/image12.jpg>
</file>

<file path=ppt/media/image13.png>
</file>

<file path=ppt/media/image14.png>
</file>

<file path=ppt/media/image15.jpg>
</file>

<file path=ppt/media/image16.png>
</file>

<file path=ppt/media/image17.png>
</file>

<file path=ppt/media/image18.png>
</file>

<file path=ppt/media/image2.jpeg>
</file>

<file path=ppt/media/image3.png>
</file>

<file path=ppt/media/image4.jpg>
</file>

<file path=ppt/media/image5.jpg>
</file>

<file path=ppt/media/image6.png>
</file>

<file path=ppt/media/image7.jpeg>
</file>

<file path=ppt/media/image8.jpe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2a4e6c5b57_0_7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2a4e6c5b57_0_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2a4e6c5b57_0_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12a4e6c5b57_0_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f3fcabe5b8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f3fcabe5b8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b067c46ea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b067c46ea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2a4e6c5b57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2a4e6c5b57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12a4e6c5b57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12a4e6c5b5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a4e6c5b57_0_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a4e6c5b57_0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2a4e6c5b57_0_7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2a4e6c5b57_0_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2a4e6c5b57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2a4e6c5b57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2a4e6c5b57_0_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2a4e6c5b57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5.jp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6.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microsoft.com/office/2007/relationships/media" Target="../media/media4.mp4"/><Relationship Id="rId7" Type="http://schemas.openxmlformats.org/officeDocument/2006/relationships/image" Target="../media/image18.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7.png"/><Relationship Id="rId5" Type="http://schemas.openxmlformats.org/officeDocument/2006/relationships/slideLayout" Target="../slideLayouts/slideLayout3.xml"/><Relationship Id="rId4" Type="http://schemas.openxmlformats.org/officeDocument/2006/relationships/video" Target="../media/media4.mp4"/></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2.jp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Design Lab -1</a:t>
            </a:r>
            <a:endParaRPr dirty="0"/>
          </a:p>
          <a:p>
            <a:pPr marL="0" lvl="0" indent="0" algn="l" rtl="0">
              <a:spcBef>
                <a:spcPts val="0"/>
              </a:spcBef>
              <a:spcAft>
                <a:spcPts val="0"/>
              </a:spcAft>
              <a:buNone/>
            </a:pPr>
            <a:endParaRPr dirty="0"/>
          </a:p>
        </p:txBody>
      </p:sp>
      <p:sp>
        <p:nvSpPr>
          <p:cNvPr id="135" name="Google Shape;135;p13"/>
          <p:cNvSpPr txBox="1">
            <a:spLocks noGrp="1"/>
          </p:cNvSpPr>
          <p:nvPr>
            <p:ph type="subTitle" idx="1"/>
          </p:nvPr>
        </p:nvSpPr>
        <p:spPr>
          <a:xfrm>
            <a:off x="2995825" y="3023175"/>
            <a:ext cx="5558700" cy="14079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770"/>
              <a:buNone/>
            </a:pPr>
            <a:r>
              <a:rPr lang="en" sz="2150" dirty="0"/>
              <a:t>To study the change in response of a polymer to an applied load with temperature</a:t>
            </a:r>
            <a:endParaRPr sz="2150" dirty="0"/>
          </a:p>
          <a:p>
            <a:pPr marL="0" lvl="0" indent="0" algn="l" rtl="0">
              <a:lnSpc>
                <a:spcPct val="80000"/>
              </a:lnSpc>
              <a:spcBef>
                <a:spcPts val="1200"/>
              </a:spcBef>
              <a:spcAft>
                <a:spcPts val="0"/>
              </a:spcAft>
              <a:buSzPts val="770"/>
              <a:buNone/>
            </a:pPr>
            <a:endParaRPr sz="1310" dirty="0"/>
          </a:p>
          <a:p>
            <a:pPr marL="0" lvl="0" indent="0" algn="l" rtl="0">
              <a:lnSpc>
                <a:spcPct val="80000"/>
              </a:lnSpc>
              <a:spcBef>
                <a:spcPts val="0"/>
              </a:spcBef>
              <a:spcAft>
                <a:spcPts val="0"/>
              </a:spcAft>
              <a:buSzPts val="770"/>
              <a:buNone/>
            </a:pPr>
            <a:endParaRPr sz="1310" dirty="0"/>
          </a:p>
          <a:p>
            <a:pPr marL="0" lvl="0" indent="0" algn="l" rtl="0">
              <a:lnSpc>
                <a:spcPct val="80000"/>
              </a:lnSpc>
              <a:spcBef>
                <a:spcPts val="0"/>
              </a:spcBef>
              <a:spcAft>
                <a:spcPts val="0"/>
              </a:spcAft>
              <a:buSzPts val="770"/>
              <a:buNone/>
            </a:pPr>
            <a:endParaRPr sz="1310" dirty="0"/>
          </a:p>
          <a:p>
            <a:pPr marL="0" lvl="0" indent="0" algn="l" rtl="0">
              <a:lnSpc>
                <a:spcPct val="80000"/>
              </a:lnSpc>
              <a:spcBef>
                <a:spcPts val="0"/>
              </a:spcBef>
              <a:spcAft>
                <a:spcPts val="0"/>
              </a:spcAft>
              <a:buSzPts val="770"/>
              <a:buNone/>
            </a:pPr>
            <a:endParaRPr sz="1310" dirty="0"/>
          </a:p>
          <a:p>
            <a:pPr marL="0" lvl="0" indent="0" algn="l" rtl="0">
              <a:lnSpc>
                <a:spcPct val="80000"/>
              </a:lnSpc>
              <a:spcBef>
                <a:spcPts val="0"/>
              </a:spcBef>
              <a:spcAft>
                <a:spcPts val="0"/>
              </a:spcAft>
              <a:buSzPts val="770"/>
              <a:buNone/>
            </a:pPr>
            <a:endParaRPr sz="1310" dirty="0"/>
          </a:p>
        </p:txBody>
      </p:sp>
      <p:sp>
        <p:nvSpPr>
          <p:cNvPr id="2" name="TextBox 1">
            <a:extLst>
              <a:ext uri="{FF2B5EF4-FFF2-40B4-BE49-F238E27FC236}">
                <a16:creationId xmlns:a16="http://schemas.microsoft.com/office/drawing/2014/main" id="{FBBA3632-8177-5432-E1F8-E58652CFA88E}"/>
              </a:ext>
            </a:extLst>
          </p:cNvPr>
          <p:cNvSpPr txBox="1"/>
          <p:nvPr/>
        </p:nvSpPr>
        <p:spPr>
          <a:xfrm>
            <a:off x="0" y="450056"/>
            <a:ext cx="9051131" cy="523220"/>
          </a:xfrm>
          <a:prstGeom prst="rect">
            <a:avLst/>
          </a:prstGeom>
          <a:noFill/>
        </p:spPr>
        <p:txBody>
          <a:bodyPr wrap="square" rtlCol="0">
            <a:spAutoFit/>
          </a:bodyPr>
          <a:lstStyle/>
          <a:p>
            <a:pPr algn="ctr"/>
            <a:r>
              <a:rPr lang="en-IN" sz="2800" b="1" dirty="0">
                <a:solidFill>
                  <a:schemeClr val="bg1"/>
                </a:solidFill>
                <a:effectLst>
                  <a:outerShdw blurRad="38100" dist="38100" dir="2700000" algn="tl">
                    <a:srgbClr val="000000">
                      <a:alpha val="43137"/>
                    </a:srgbClr>
                  </a:outerShdw>
                </a:effectLst>
              </a:rPr>
              <a:t>INDIAN  INSTITUTE  OF  TECHNOLOGY  ROPAR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1"/>
          <p:cNvSpPr txBox="1">
            <a:spLocks noGrp="1"/>
          </p:cNvSpPr>
          <p:nvPr>
            <p:ph type="title"/>
          </p:nvPr>
        </p:nvSpPr>
        <p:spPr>
          <a:xfrm>
            <a:off x="1297500" y="393750"/>
            <a:ext cx="7038900" cy="516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For Strain measurement we uses ImageJ Application</a:t>
            </a:r>
            <a:endParaRPr/>
          </a:p>
        </p:txBody>
      </p:sp>
      <p:sp>
        <p:nvSpPr>
          <p:cNvPr id="192" name="Google Shape;192;p21"/>
          <p:cNvSpPr txBox="1">
            <a:spLocks noGrp="1"/>
          </p:cNvSpPr>
          <p:nvPr>
            <p:ph type="body" idx="1"/>
          </p:nvPr>
        </p:nvSpPr>
        <p:spPr>
          <a:xfrm>
            <a:off x="1297500" y="1908300"/>
            <a:ext cx="7038900" cy="2570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100" b="1">
                <a:latin typeface="Arial"/>
                <a:ea typeface="Arial"/>
                <a:cs typeface="Arial"/>
                <a:sym typeface="Arial"/>
              </a:rPr>
              <a:t>Image stacks, a series of images that share a single window, and it is multithreaded,</a:t>
            </a:r>
            <a:r>
              <a:rPr lang="en" sz="1100">
                <a:latin typeface="Arial"/>
                <a:ea typeface="Arial"/>
                <a:cs typeface="Arial"/>
                <a:sym typeface="Arial"/>
              </a:rPr>
              <a:t> ImageJ can calculate area and pixel value statistics of user-defined selections and intensity-thresholded objects. Hence It can calculate the distance between two points in a series of an image.</a:t>
            </a:r>
            <a:endParaRPr/>
          </a:p>
        </p:txBody>
      </p:sp>
      <p:pic>
        <p:nvPicPr>
          <p:cNvPr id="193" name="Google Shape;193;p21"/>
          <p:cNvPicPr preferRelativeResize="0"/>
          <p:nvPr/>
        </p:nvPicPr>
        <p:blipFill>
          <a:blip r:embed="rId3">
            <a:alphaModFix/>
          </a:blip>
          <a:stretch>
            <a:fillRect/>
          </a:stretch>
        </p:blipFill>
        <p:spPr>
          <a:xfrm>
            <a:off x="3681313" y="2736600"/>
            <a:ext cx="2147375" cy="2147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For temperature measurement and maintaining temperature constant </a:t>
            </a:r>
            <a:endParaRPr/>
          </a:p>
        </p:txBody>
      </p:sp>
      <p:sp>
        <p:nvSpPr>
          <p:cNvPr id="199" name="Google Shape;199;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We use PID controller for this work.</a:t>
            </a:r>
            <a:endParaRPr/>
          </a:p>
          <a:p>
            <a:pPr marL="0" lvl="0" indent="0" algn="l" rtl="0">
              <a:spcBef>
                <a:spcPts val="1200"/>
              </a:spcBef>
              <a:spcAft>
                <a:spcPts val="1200"/>
              </a:spcAft>
              <a:buNone/>
            </a:pPr>
            <a:r>
              <a:rPr lang="en"/>
              <a:t>The term PID stands for proportional integral derivative and it is one kind of device used to control different process variables like pressure, flow, temperature, and speed in industrial applications. In this controller, a control loop feedback device is used to regulate all the process variables.</a:t>
            </a:r>
            <a:endParaRPr/>
          </a:p>
        </p:txBody>
      </p:sp>
      <p:pic>
        <p:nvPicPr>
          <p:cNvPr id="200" name="Google Shape;200;p22"/>
          <p:cNvPicPr preferRelativeResize="0"/>
          <p:nvPr/>
        </p:nvPicPr>
        <p:blipFill>
          <a:blip r:embed="rId3">
            <a:alphaModFix/>
          </a:blip>
          <a:stretch>
            <a:fillRect/>
          </a:stretch>
        </p:blipFill>
        <p:spPr>
          <a:xfrm>
            <a:off x="5043950" y="2961650"/>
            <a:ext cx="1696200" cy="1696250"/>
          </a:xfrm>
          <a:prstGeom prst="rect">
            <a:avLst/>
          </a:prstGeom>
          <a:noFill/>
          <a:ln>
            <a:noFill/>
          </a:ln>
        </p:spPr>
      </p:pic>
      <p:pic>
        <p:nvPicPr>
          <p:cNvPr id="201" name="Google Shape;201;p22"/>
          <p:cNvPicPr preferRelativeResize="0"/>
          <p:nvPr/>
        </p:nvPicPr>
        <p:blipFill>
          <a:blip r:embed="rId4">
            <a:alphaModFix/>
          </a:blip>
          <a:stretch>
            <a:fillRect/>
          </a:stretch>
        </p:blipFill>
        <p:spPr>
          <a:xfrm rot="-2">
            <a:off x="2765175" y="2681200"/>
            <a:ext cx="1696199" cy="23890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3"/>
          <p:cNvSpPr txBox="1">
            <a:spLocks noGrp="1"/>
          </p:cNvSpPr>
          <p:nvPr>
            <p:ph type="title"/>
          </p:nvPr>
        </p:nvSpPr>
        <p:spPr>
          <a:xfrm>
            <a:off x="323057" y="1621632"/>
            <a:ext cx="3563143" cy="2507456"/>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Video of Tensile testing of Material at Room temperature (31 degree Celsius)</a:t>
            </a:r>
            <a:endParaRPr dirty="0"/>
          </a:p>
        </p:txBody>
      </p:sp>
      <p:pic>
        <p:nvPicPr>
          <p:cNvPr id="2" name="WhatsApp Video 2022-07-07 at 10.07.22 AM">
            <a:hlinkClick r:id="" action="ppaction://media"/>
            <a:extLst>
              <a:ext uri="{FF2B5EF4-FFF2-40B4-BE49-F238E27FC236}">
                <a16:creationId xmlns:a16="http://schemas.microsoft.com/office/drawing/2014/main" id="{037E18B1-515A-2DD4-F63C-1ED71FCE370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72000" y="133350"/>
            <a:ext cx="3207544" cy="4876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1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8E7BF-3447-A200-67D8-44B4705C0BFF}"/>
              </a:ext>
            </a:extLst>
          </p:cNvPr>
          <p:cNvSpPr>
            <a:spLocks noGrp="1"/>
          </p:cNvSpPr>
          <p:nvPr>
            <p:ph type="title"/>
          </p:nvPr>
        </p:nvSpPr>
        <p:spPr>
          <a:xfrm>
            <a:off x="297656" y="215155"/>
            <a:ext cx="5720556" cy="1192163"/>
          </a:xfrm>
        </p:spPr>
        <p:txBody>
          <a:bodyPr>
            <a:normAutofit/>
          </a:bodyPr>
          <a:lstStyle/>
          <a:p>
            <a:r>
              <a:rPr lang="en" b="1" dirty="0"/>
              <a:t>Video of Tensile testing of Material at 43 degree Celsius</a:t>
            </a:r>
            <a:endParaRPr lang="en-IN" b="1" dirty="0"/>
          </a:p>
        </p:txBody>
      </p:sp>
      <p:pic>
        <p:nvPicPr>
          <p:cNvPr id="4" name="WhatsApp Video 2022-07-07 at 10.16.06 AM (1)">
            <a:hlinkClick r:id="" action="ppaction://media"/>
            <a:extLst>
              <a:ext uri="{FF2B5EF4-FFF2-40B4-BE49-F238E27FC236}">
                <a16:creationId xmlns:a16="http://schemas.microsoft.com/office/drawing/2014/main" id="{3EB8D393-7448-808F-ACBE-2BCF96660D2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97656" y="1817562"/>
            <a:ext cx="4876800" cy="2790157"/>
          </a:xfrm>
          <a:prstGeom prst="rect">
            <a:avLst/>
          </a:prstGeom>
        </p:spPr>
      </p:pic>
      <p:pic>
        <p:nvPicPr>
          <p:cNvPr id="5" name="WhatsApp Video 2022-07-07 at 10.16.06 AM">
            <a:hlinkClick r:id="" action="ppaction://media"/>
            <a:extLst>
              <a:ext uri="{FF2B5EF4-FFF2-40B4-BE49-F238E27FC236}">
                <a16:creationId xmlns:a16="http://schemas.microsoft.com/office/drawing/2014/main" id="{ED94BC51-C197-7DAF-BC4F-2F845089B6F3}"/>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5857875" y="126206"/>
            <a:ext cx="2988469" cy="4876800"/>
          </a:xfrm>
          <a:prstGeom prst="rect">
            <a:avLst/>
          </a:prstGeom>
        </p:spPr>
      </p:pic>
    </p:spTree>
    <p:extLst>
      <p:ext uri="{BB962C8B-B14F-4D97-AF65-F5344CB8AC3E}">
        <p14:creationId xmlns:p14="http://schemas.microsoft.com/office/powerpoint/2010/main" val="1312488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238"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76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mute="1">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1" name="Google Shape;141;p1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900" dirty="0"/>
              <a:t>RAHUL  KUMAWAT</a:t>
            </a:r>
          </a:p>
          <a:p>
            <a:pPr marL="0" lvl="0" indent="0" algn="ctr" rtl="0">
              <a:spcBef>
                <a:spcPts val="0"/>
              </a:spcBef>
              <a:spcAft>
                <a:spcPts val="0"/>
              </a:spcAft>
              <a:buNone/>
            </a:pPr>
            <a:r>
              <a:rPr lang="en" sz="1900" dirty="0"/>
              <a:t>Roll No. - 2020MEB1306</a:t>
            </a:r>
          </a:p>
          <a:p>
            <a:pPr marL="0" lvl="0" indent="0" algn="ctr" rtl="0">
              <a:spcBef>
                <a:spcPts val="0"/>
              </a:spcBef>
              <a:spcAft>
                <a:spcPts val="0"/>
              </a:spcAft>
              <a:buNone/>
            </a:pPr>
            <a:r>
              <a:rPr lang="en" sz="1900" dirty="0"/>
              <a:t>Email – 2020meb1306@iitrpr.ac.in</a:t>
            </a:r>
            <a:endParaRPr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3737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3300"/>
              <a:t>Change in Stress vs Strain Graph of polymer with temperature</a:t>
            </a:r>
            <a:endParaRPr sz="3300"/>
          </a:p>
        </p:txBody>
      </p:sp>
      <p:sp>
        <p:nvSpPr>
          <p:cNvPr id="147" name="Google Shape;147;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As we see from the graph theoretically the strain of the polymer increases as we increase the temperature and as for stress it decreases with increase in temperature. </a:t>
            </a:r>
            <a:endParaRPr/>
          </a:p>
          <a:p>
            <a:pPr marL="0" lvl="0" indent="0" algn="l" rtl="0">
              <a:spcBef>
                <a:spcPts val="1200"/>
              </a:spcBef>
              <a:spcAft>
                <a:spcPts val="1200"/>
              </a:spcAft>
              <a:buNone/>
            </a:pPr>
            <a:endParaRPr/>
          </a:p>
        </p:txBody>
      </p:sp>
      <p:pic>
        <p:nvPicPr>
          <p:cNvPr id="148" name="Google Shape;148;p15"/>
          <p:cNvPicPr preferRelativeResize="0"/>
          <p:nvPr/>
        </p:nvPicPr>
        <p:blipFill>
          <a:blip r:embed="rId3">
            <a:alphaModFix/>
          </a:blip>
          <a:stretch>
            <a:fillRect/>
          </a:stretch>
        </p:blipFill>
        <p:spPr>
          <a:xfrm>
            <a:off x="1235950" y="2456725"/>
            <a:ext cx="6595574" cy="2304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Strain we got from experiment at 31 degree celsius</a:t>
            </a:r>
            <a:endParaRPr/>
          </a:p>
        </p:txBody>
      </p:sp>
      <p:sp>
        <p:nvSpPr>
          <p:cNvPr id="154" name="Google Shape;154;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Length of Sample taken : 8 cm</a:t>
            </a:r>
            <a:endParaRPr/>
          </a:p>
          <a:p>
            <a:pPr marL="0" lvl="0" indent="0" algn="l" rtl="0">
              <a:spcBef>
                <a:spcPts val="1200"/>
              </a:spcBef>
              <a:spcAft>
                <a:spcPts val="0"/>
              </a:spcAft>
              <a:buNone/>
            </a:pPr>
            <a:r>
              <a:rPr lang="en"/>
              <a:t>Length of Sample after  tensile testing : 11.43 cm </a:t>
            </a:r>
            <a:endParaRPr/>
          </a:p>
          <a:p>
            <a:pPr marL="0" lvl="0" indent="0" algn="l" rtl="0">
              <a:spcBef>
                <a:spcPts val="1200"/>
              </a:spcBef>
              <a:spcAft>
                <a:spcPts val="1200"/>
              </a:spcAft>
              <a:buNone/>
            </a:pPr>
            <a:r>
              <a:rPr lang="en"/>
              <a:t>Hence Strain we got is  = (11.43-8)/8 = 0.4287</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Equipments used to make a working UTM with a facility to tensile polymer at different temperatures</a:t>
            </a:r>
            <a:endParaRPr/>
          </a:p>
        </p:txBody>
      </p:sp>
      <p:sp>
        <p:nvSpPr>
          <p:cNvPr id="160" name="Google Shape;160;p1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1 . NEMA 34 CNC stepper motor</a:t>
            </a:r>
            <a:endParaRPr/>
          </a:p>
          <a:p>
            <a:pPr marL="0" lvl="0" indent="0" algn="l" rtl="0">
              <a:spcBef>
                <a:spcPts val="1200"/>
              </a:spcBef>
              <a:spcAft>
                <a:spcPts val="0"/>
              </a:spcAft>
              <a:buNone/>
            </a:pPr>
            <a:r>
              <a:rPr lang="en"/>
              <a:t>2.  Gears </a:t>
            </a:r>
            <a:endParaRPr/>
          </a:p>
          <a:p>
            <a:pPr marL="0" lvl="0" indent="0" algn="l" rtl="0">
              <a:spcBef>
                <a:spcPts val="1200"/>
              </a:spcBef>
              <a:spcAft>
                <a:spcPts val="0"/>
              </a:spcAft>
              <a:buNone/>
            </a:pPr>
            <a:r>
              <a:rPr lang="en"/>
              <a:t>3. Shaft and Metal frame</a:t>
            </a:r>
            <a:endParaRPr/>
          </a:p>
          <a:p>
            <a:pPr marL="0" lvl="0" indent="0" algn="l" rtl="0">
              <a:spcBef>
                <a:spcPts val="1200"/>
              </a:spcBef>
              <a:spcAft>
                <a:spcPts val="0"/>
              </a:spcAft>
              <a:buNone/>
            </a:pPr>
            <a:r>
              <a:rPr lang="en"/>
              <a:t>4. Load Cell (500 kg)</a:t>
            </a:r>
            <a:endParaRPr/>
          </a:p>
          <a:p>
            <a:pPr marL="0" lvl="0" indent="0" algn="l" rtl="0">
              <a:spcBef>
                <a:spcPts val="1200"/>
              </a:spcBef>
              <a:spcAft>
                <a:spcPts val="0"/>
              </a:spcAft>
              <a:buNone/>
            </a:pPr>
            <a:r>
              <a:rPr lang="en"/>
              <a:t>5. Clamps</a:t>
            </a:r>
            <a:endParaRPr/>
          </a:p>
          <a:p>
            <a:pPr marL="0" lvl="0" indent="0" algn="l" rtl="0">
              <a:spcBef>
                <a:spcPts val="1200"/>
              </a:spcBef>
              <a:spcAft>
                <a:spcPts val="0"/>
              </a:spcAft>
              <a:buNone/>
            </a:pPr>
            <a:r>
              <a:rPr lang="en"/>
              <a:t>6. PID Controller </a:t>
            </a:r>
            <a:endParaRPr/>
          </a:p>
          <a:p>
            <a:pPr marL="0" lvl="0" indent="0" algn="l" rtl="0">
              <a:spcBef>
                <a:spcPts val="1200"/>
              </a:spcBef>
              <a:spcAft>
                <a:spcPts val="1200"/>
              </a:spcAft>
              <a:buNone/>
            </a:pPr>
            <a:r>
              <a:rPr lang="en"/>
              <a:t>7. Arduino UNO  and HX711 module </a:t>
            </a:r>
            <a:endParaRPr/>
          </a:p>
        </p:txBody>
      </p:sp>
      <p:pic>
        <p:nvPicPr>
          <p:cNvPr id="3" name="Picture 2">
            <a:extLst>
              <a:ext uri="{FF2B5EF4-FFF2-40B4-BE49-F238E27FC236}">
                <a16:creationId xmlns:a16="http://schemas.microsoft.com/office/drawing/2014/main" id="{593EADF6-B8EB-ACE9-0B99-BED9126A7F76}"/>
              </a:ext>
            </a:extLst>
          </p:cNvPr>
          <p:cNvPicPr>
            <a:picLocks noChangeAspect="1"/>
          </p:cNvPicPr>
          <p:nvPr/>
        </p:nvPicPr>
        <p:blipFill>
          <a:blip r:embed="rId3"/>
          <a:stretch>
            <a:fillRect/>
          </a:stretch>
        </p:blipFill>
        <p:spPr>
          <a:xfrm>
            <a:off x="5763740" y="1307850"/>
            <a:ext cx="2311360" cy="37147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NEMA 34 CNC Stepper motor</a:t>
            </a:r>
            <a:endParaRPr/>
          </a:p>
        </p:txBody>
      </p:sp>
      <p:pic>
        <p:nvPicPr>
          <p:cNvPr id="168" name="Google Shape;168;p18"/>
          <p:cNvPicPr preferRelativeResize="0"/>
          <p:nvPr/>
        </p:nvPicPr>
        <p:blipFill>
          <a:blip r:embed="rId3">
            <a:alphaModFix/>
          </a:blip>
          <a:stretch>
            <a:fillRect/>
          </a:stretch>
        </p:blipFill>
        <p:spPr>
          <a:xfrm>
            <a:off x="361669" y="1437700"/>
            <a:ext cx="4508749" cy="2911200"/>
          </a:xfrm>
          <a:prstGeom prst="rect">
            <a:avLst/>
          </a:prstGeom>
          <a:noFill/>
          <a:ln>
            <a:noFill/>
          </a:ln>
        </p:spPr>
      </p:pic>
      <p:pic>
        <p:nvPicPr>
          <p:cNvPr id="169" name="Google Shape;169;p18"/>
          <p:cNvPicPr preferRelativeResize="0"/>
          <p:nvPr/>
        </p:nvPicPr>
        <p:blipFill>
          <a:blip r:embed="rId4">
            <a:alphaModFix/>
          </a:blip>
          <a:stretch>
            <a:fillRect/>
          </a:stretch>
        </p:blipFill>
        <p:spPr>
          <a:xfrm>
            <a:off x="5630449" y="1238725"/>
            <a:ext cx="2705951" cy="3309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Gear Train used</a:t>
            </a:r>
            <a:endParaRPr/>
          </a:p>
        </p:txBody>
      </p:sp>
      <p:sp>
        <p:nvSpPr>
          <p:cNvPr id="175" name="Google Shape;175;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76" name="Google Shape;176;p19"/>
          <p:cNvPicPr preferRelativeResize="0"/>
          <p:nvPr/>
        </p:nvPicPr>
        <p:blipFill>
          <a:blip r:embed="rId3">
            <a:alphaModFix/>
          </a:blip>
          <a:stretch>
            <a:fillRect/>
          </a:stretch>
        </p:blipFill>
        <p:spPr>
          <a:xfrm>
            <a:off x="1169600" y="1415825"/>
            <a:ext cx="7166801" cy="3294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FF834-04E4-CF2D-748E-CF57C3C326B1}"/>
              </a:ext>
            </a:extLst>
          </p:cNvPr>
          <p:cNvSpPr>
            <a:spLocks noGrp="1"/>
          </p:cNvSpPr>
          <p:nvPr>
            <p:ph type="title"/>
          </p:nvPr>
        </p:nvSpPr>
        <p:spPr>
          <a:xfrm>
            <a:off x="142876" y="76200"/>
            <a:ext cx="2962276" cy="2166937"/>
          </a:xfrm>
        </p:spPr>
        <p:txBody>
          <a:bodyPr>
            <a:normAutofit/>
          </a:bodyPr>
          <a:lstStyle/>
          <a:p>
            <a:r>
              <a:rPr lang="en-IN" b="1" dirty="0"/>
              <a:t>HOW OUR STEPPER MOTER AND GEAR SYSTEM </a:t>
            </a:r>
            <a:br>
              <a:rPr lang="en-IN" b="1" dirty="0"/>
            </a:br>
            <a:r>
              <a:rPr lang="en-IN" b="1" dirty="0"/>
              <a:t>DOING WORK</a:t>
            </a:r>
          </a:p>
        </p:txBody>
      </p:sp>
      <p:pic>
        <p:nvPicPr>
          <p:cNvPr id="4" name="WhatsApp Video 2022-07-07 at 10.21.37 AM">
            <a:hlinkClick r:id="" action="ppaction://media"/>
            <a:extLst>
              <a:ext uri="{FF2B5EF4-FFF2-40B4-BE49-F238E27FC236}">
                <a16:creationId xmlns:a16="http://schemas.microsoft.com/office/drawing/2014/main" id="{9CD97085-748B-91D9-1200-6390304C04F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657850" y="257176"/>
            <a:ext cx="2962276" cy="4810122"/>
          </a:xfrm>
          <a:prstGeom prst="rect">
            <a:avLst/>
          </a:prstGeom>
        </p:spPr>
      </p:pic>
      <p:pic>
        <p:nvPicPr>
          <p:cNvPr id="6" name="Picture 5">
            <a:extLst>
              <a:ext uri="{FF2B5EF4-FFF2-40B4-BE49-F238E27FC236}">
                <a16:creationId xmlns:a16="http://schemas.microsoft.com/office/drawing/2014/main" id="{E97C09E2-743B-A8BA-0D47-B987D655D030}"/>
              </a:ext>
            </a:extLst>
          </p:cNvPr>
          <p:cNvPicPr>
            <a:picLocks noChangeAspect="1"/>
          </p:cNvPicPr>
          <p:nvPr/>
        </p:nvPicPr>
        <p:blipFill>
          <a:blip r:embed="rId5"/>
          <a:stretch>
            <a:fillRect/>
          </a:stretch>
        </p:blipFill>
        <p:spPr>
          <a:xfrm>
            <a:off x="142876" y="2697957"/>
            <a:ext cx="2962276" cy="2221707"/>
          </a:xfrm>
          <a:prstGeom prst="rect">
            <a:avLst/>
          </a:prstGeom>
        </p:spPr>
      </p:pic>
      <p:pic>
        <p:nvPicPr>
          <p:cNvPr id="8" name="Picture 7">
            <a:extLst>
              <a:ext uri="{FF2B5EF4-FFF2-40B4-BE49-F238E27FC236}">
                <a16:creationId xmlns:a16="http://schemas.microsoft.com/office/drawing/2014/main" id="{BF18327A-A3EF-943B-4C91-50DD1F72BE8F}"/>
              </a:ext>
            </a:extLst>
          </p:cNvPr>
          <p:cNvPicPr>
            <a:picLocks noChangeAspect="1"/>
          </p:cNvPicPr>
          <p:nvPr/>
        </p:nvPicPr>
        <p:blipFill>
          <a:blip r:embed="rId6"/>
          <a:stretch>
            <a:fillRect/>
          </a:stretch>
        </p:blipFill>
        <p:spPr>
          <a:xfrm>
            <a:off x="3231801" y="366716"/>
            <a:ext cx="2313685" cy="4552948"/>
          </a:xfrm>
          <a:prstGeom prst="rect">
            <a:avLst/>
          </a:prstGeom>
        </p:spPr>
      </p:pic>
    </p:spTree>
    <p:extLst>
      <p:ext uri="{BB962C8B-B14F-4D97-AF65-F5344CB8AC3E}">
        <p14:creationId xmlns:p14="http://schemas.microsoft.com/office/powerpoint/2010/main" val="1379769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33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Work of Each component in the machine</a:t>
            </a:r>
            <a:endParaRPr/>
          </a:p>
        </p:txBody>
      </p:sp>
      <p:sp>
        <p:nvSpPr>
          <p:cNvPr id="182" name="Google Shape;182;p20"/>
          <p:cNvSpPr txBox="1">
            <a:spLocks noGrp="1"/>
          </p:cNvSpPr>
          <p:nvPr>
            <p:ph type="body" idx="1"/>
          </p:nvPr>
        </p:nvSpPr>
        <p:spPr>
          <a:xfrm>
            <a:off x="1297500" y="1190125"/>
            <a:ext cx="7038900" cy="328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For force measurement on the sample due to moving of shaft we use Load cell.</a:t>
            </a:r>
            <a:endParaRPr/>
          </a:p>
          <a:p>
            <a:pPr marL="0" lvl="0" indent="0" algn="l" rtl="0">
              <a:spcBef>
                <a:spcPts val="1200"/>
              </a:spcBef>
              <a:spcAft>
                <a:spcPts val="1200"/>
              </a:spcAft>
              <a:buNone/>
            </a:pPr>
            <a:r>
              <a:rPr lang="en" sz="1100">
                <a:latin typeface="Arial"/>
                <a:ea typeface="Arial"/>
                <a:cs typeface="Arial"/>
                <a:sym typeface="Arial"/>
              </a:rPr>
              <a:t>In load cell we have a </a:t>
            </a:r>
            <a:r>
              <a:rPr lang="en" sz="1100" b="1">
                <a:latin typeface="Arial"/>
                <a:ea typeface="Arial"/>
                <a:cs typeface="Arial"/>
                <a:sym typeface="Arial"/>
              </a:rPr>
              <a:t> strain gauge assembly is positioned inside the load cell housing to convert the load acting on them into electrical signals</a:t>
            </a:r>
            <a:r>
              <a:rPr lang="en" sz="1100">
                <a:latin typeface="Arial"/>
                <a:ea typeface="Arial"/>
                <a:cs typeface="Arial"/>
                <a:sym typeface="Arial"/>
              </a:rPr>
              <a:t>. The weight on the load cell is measured by the voltage fluctuation caused in the strain gauge when it undergoes deformation.</a:t>
            </a:r>
            <a:endParaRPr/>
          </a:p>
        </p:txBody>
      </p:sp>
      <p:pic>
        <p:nvPicPr>
          <p:cNvPr id="183" name="Google Shape;183;p20"/>
          <p:cNvPicPr preferRelativeResize="0"/>
          <p:nvPr/>
        </p:nvPicPr>
        <p:blipFill rotWithShape="1">
          <a:blip r:embed="rId3">
            <a:alphaModFix/>
          </a:blip>
          <a:srcRect l="-167120" t="-5160" r="167120" b="5159"/>
          <a:stretch/>
        </p:blipFill>
        <p:spPr>
          <a:xfrm>
            <a:off x="1395046" y="1928821"/>
            <a:ext cx="1751625" cy="1165650"/>
          </a:xfrm>
          <a:prstGeom prst="rect">
            <a:avLst/>
          </a:prstGeom>
          <a:noFill/>
          <a:ln>
            <a:noFill/>
          </a:ln>
        </p:spPr>
      </p:pic>
      <p:pic>
        <p:nvPicPr>
          <p:cNvPr id="184" name="Google Shape;184;p20"/>
          <p:cNvPicPr preferRelativeResize="0"/>
          <p:nvPr/>
        </p:nvPicPr>
        <p:blipFill>
          <a:blip r:embed="rId4">
            <a:alphaModFix/>
          </a:blip>
          <a:stretch>
            <a:fillRect/>
          </a:stretch>
        </p:blipFill>
        <p:spPr>
          <a:xfrm>
            <a:off x="411663" y="2449900"/>
            <a:ext cx="2257425" cy="2028825"/>
          </a:xfrm>
          <a:prstGeom prst="rect">
            <a:avLst/>
          </a:prstGeom>
          <a:noFill/>
          <a:ln>
            <a:noFill/>
          </a:ln>
        </p:spPr>
      </p:pic>
      <p:pic>
        <p:nvPicPr>
          <p:cNvPr id="185" name="Google Shape;185;p20"/>
          <p:cNvPicPr preferRelativeResize="0"/>
          <p:nvPr/>
        </p:nvPicPr>
        <p:blipFill>
          <a:blip r:embed="rId5">
            <a:alphaModFix/>
          </a:blip>
          <a:stretch>
            <a:fillRect/>
          </a:stretch>
        </p:blipFill>
        <p:spPr>
          <a:xfrm>
            <a:off x="3195439" y="2662002"/>
            <a:ext cx="3073227" cy="1371824"/>
          </a:xfrm>
          <a:prstGeom prst="rect">
            <a:avLst/>
          </a:prstGeom>
          <a:noFill/>
          <a:ln>
            <a:noFill/>
          </a:ln>
        </p:spPr>
      </p:pic>
      <p:pic>
        <p:nvPicPr>
          <p:cNvPr id="186" name="Google Shape;186;p20"/>
          <p:cNvPicPr preferRelativeResize="0"/>
          <p:nvPr/>
        </p:nvPicPr>
        <p:blipFill>
          <a:blip r:embed="rId6">
            <a:alphaModFix/>
          </a:blip>
          <a:stretch>
            <a:fillRect/>
          </a:stretch>
        </p:blipFill>
        <p:spPr>
          <a:xfrm>
            <a:off x="6908006" y="2177875"/>
            <a:ext cx="1824331" cy="276144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1"/>
                                        </p:tgtEl>
                                        <p:attrNameLst>
                                          <p:attrName>style.visibility</p:attrName>
                                        </p:attrNameLst>
                                      </p:cBhvr>
                                      <p:to>
                                        <p:strVal val="visible"/>
                                      </p:to>
                                    </p:set>
                                    <p:animEffect transition="in" filter="fade">
                                      <p:cBhvr>
                                        <p:cTn id="7" dur="1000"/>
                                        <p:tgtEl>
                                          <p:spTgt spid="1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407</Words>
  <Application>Microsoft Office PowerPoint</Application>
  <PresentationFormat>On-screen Show (16:9)</PresentationFormat>
  <Paragraphs>36</Paragraphs>
  <Slides>13</Slides>
  <Notes>11</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Montserrat</vt:lpstr>
      <vt:lpstr>Arial</vt:lpstr>
      <vt:lpstr>Lato</vt:lpstr>
      <vt:lpstr>Focus</vt:lpstr>
      <vt:lpstr>Design Lab -1 </vt:lpstr>
      <vt:lpstr>PowerPoint Presentation</vt:lpstr>
      <vt:lpstr>Change in Stress vs Strain Graph of polymer with temperature</vt:lpstr>
      <vt:lpstr>Strain we got from experiment at 31 degree celsius</vt:lpstr>
      <vt:lpstr>Equipments used to make a working UTM with a facility to tensile polymer at different temperatures</vt:lpstr>
      <vt:lpstr>NEMA 34 CNC Stepper motor</vt:lpstr>
      <vt:lpstr>Gear Train used</vt:lpstr>
      <vt:lpstr>HOW OUR STEPPER MOTER AND GEAR SYSTEM  DOING WORK</vt:lpstr>
      <vt:lpstr>Work of Each component in the machine</vt:lpstr>
      <vt:lpstr>For Strain measurement we uses ImageJ Application</vt:lpstr>
      <vt:lpstr>For temperature measurement and maintaining temperature constant </vt:lpstr>
      <vt:lpstr>Video of Tensile testing of Material at Room temperature (31 degree Celsius)</vt:lpstr>
      <vt:lpstr>Video of Tensile testing of Material at 43 degree Celsius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Lab -1 </dc:title>
  <cp:lastModifiedBy>Rahul Kumawat</cp:lastModifiedBy>
  <cp:revision>1</cp:revision>
  <dcterms:modified xsi:type="dcterms:W3CDTF">2022-07-07T05:08:13Z</dcterms:modified>
</cp:coreProperties>
</file>